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21"/>
  </p:notesMasterIdLst>
  <p:handoutMasterIdLst>
    <p:handoutMasterId r:id="rId22"/>
  </p:handoutMasterIdLst>
  <p:sldIdLst>
    <p:sldId id="314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14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990000"/>
    <a:srgbClr val="F8F8F8"/>
    <a:srgbClr val="FAFAFA"/>
    <a:srgbClr val="EEEEEE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64" autoAdjust="0"/>
    <p:restoredTop sz="95033" autoAdjust="0"/>
  </p:normalViewPr>
  <p:slideViewPr>
    <p:cSldViewPr snapToGrid="0" showGuides="1">
      <p:cViewPr varScale="1">
        <p:scale>
          <a:sx n="79" d="100"/>
          <a:sy n="79" d="100"/>
        </p:scale>
        <p:origin x="629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10/01/2023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21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7665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72437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88898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63175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06789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91391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1020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91621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2050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36214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67947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27619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91936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07218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329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sv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07/relationships/hdphoto" Target="../media/hdphoto9.wdp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microsoft.com/office/2007/relationships/hdphoto" Target="../media/hdphoto10.wdp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microsoft.com/office/2007/relationships/hdphoto" Target="../media/hdphoto11.wdp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microsoft.com/office/2007/relationships/hdphoto" Target="../media/hdphoto13.wdp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microsoft.com/office/2007/relationships/hdphoto" Target="../media/hdphoto14.wdp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07/relationships/hdphoto" Target="../media/hdphoto7.wdp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07/relationships/hdphoto" Target="../media/hdphoto8.wdp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FE5A-2FB8-AE9F-1D0D-204792F3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24" y="571649"/>
            <a:ext cx="9387447" cy="1266456"/>
          </a:xfrm>
        </p:spPr>
        <p:txBody>
          <a:bodyPr>
            <a:noAutofit/>
          </a:bodyPr>
          <a:lstStyle/>
          <a:p>
            <a:pPr algn="ctr"/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Balance hidrológico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 largo plazo para estimación de 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caudales medios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usando SIG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3BCD8B76-9FBD-72D2-5F12-903FF82763A0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1849820" y="1973453"/>
            <a:ext cx="8492359" cy="398079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4446EA8-15EF-15FD-BBBE-0240FA63D1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39790" y="6207285"/>
            <a:ext cx="1440000" cy="49480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DB9E084-28B8-DC3F-A193-7DE7F45A04E2}"/>
              </a:ext>
            </a:extLst>
          </p:cNvPr>
          <p:cNvSpPr txBox="1">
            <a:spLocks/>
          </p:cNvSpPr>
          <p:nvPr/>
        </p:nvSpPr>
        <p:spPr>
          <a:xfrm>
            <a:off x="1584960" y="6207285"/>
            <a:ext cx="10291729" cy="50291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25000"/>
                  </a:schemeClr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https://github.com/rcfdtools/R.LTWB</a:t>
            </a:r>
            <a:endParaRPr lang="es-CO" sz="2000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5897A5EB-C170-9411-53EB-771F99DB0D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161">
        <p:fade/>
      </p:transition>
    </mc:Choice>
    <mc:Fallback xmlns="">
      <p:transition spd="med" advTm="71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1856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9.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Analizar y crear mapas continuos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fenómeno climatológico de las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variables climatológicas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requeridas para el balance hidrológico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87BA46-781F-74F4-F7BE-56F58F91EB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319056"/>
            <a:ext cx="10080000" cy="5437344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6A24A23-5D40-BE6C-D1F9-AA67F30874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63">
        <p:fade/>
      </p:transition>
    </mc:Choice>
    <mc:Fallback xmlns="">
      <p:transition spd="med" advTm="74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1856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10. Realizar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balances hidrológicos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 largo plazo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distribuidos y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para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cuencas o zonas geográficas delimitadas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Graphical user interface, map&#10;&#10;Description automatically generated">
            <a:extLst>
              <a:ext uri="{FF2B5EF4-FFF2-40B4-BE49-F238E27FC236}">
                <a16:creationId xmlns:a16="http://schemas.microsoft.com/office/drawing/2014/main" id="{AAB321D5-8B12-BF19-F0FD-025225449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359400"/>
            <a:ext cx="10080000" cy="53970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3422D39-F85A-AE43-BF93-63AF7383FB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0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457">
        <p:fade/>
      </p:transition>
    </mc:Choice>
    <mc:Fallback xmlns="">
      <p:transition spd="med" advTm="114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0"/>
            <a:ext cx="11160000" cy="1204639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11.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 partir de los puntos característicos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obtenidos sobre la red de drenaje, de sus áreas de aportación y de los mapas de caudal medio,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obtener ecuaciones características compuestas y por fenómeno climatológico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BB785F8-6683-38AD-E392-019D70758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440680"/>
            <a:ext cx="10080000" cy="53970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88E99A9-363D-B358-B67A-F6ACDD17D8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7781" y="3349669"/>
            <a:ext cx="5731307" cy="296418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155563A-8043-9F1A-E41F-F8C7B96EE4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5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671">
        <p:fade/>
      </p:transition>
    </mc:Choice>
    <mc:Fallback xmlns="">
      <p:transition spd="med" advTm="86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63568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12. Estimar y evaluar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mapas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ES" sz="2400" b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iso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-rendimientos medios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152E7B-F788-5288-E665-3AB032DCA0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142999"/>
            <a:ext cx="10080000" cy="535500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8CC6D75-5307-BD1B-D3A4-63C8930ABC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6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93">
        <p:fade/>
      </p:transition>
    </mc:Choice>
    <mc:Fallback xmlns="">
      <p:transition spd="med" advTm="60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63568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13. Obtener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habilidades en automatización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 análisis de datos y de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procesos geográficos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utilizando el lenguaje de programación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Python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09259-F78B-23CE-63DD-5FCB8D4F9E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165250"/>
            <a:ext cx="10080000" cy="564195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BCD47D2-B5B0-9EF9-567B-FF777F23A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3987" y="5692750"/>
            <a:ext cx="2726268" cy="805249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A0E8C26-E239-1783-D098-F2E4DD2BF7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6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231">
        <p:fade/>
      </p:transition>
    </mc:Choice>
    <mc:Fallback xmlns="">
      <p:transition spd="med" advTm="72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EE4DE7B-1842-ADE0-6A2D-59763085938D}"/>
              </a:ext>
            </a:extLst>
          </p:cNvPr>
          <p:cNvSpPr txBox="1">
            <a:spLocks/>
          </p:cNvSpPr>
          <p:nvPr/>
        </p:nvSpPr>
        <p:spPr>
          <a:xfrm>
            <a:off x="519887" y="1287496"/>
            <a:ext cx="11152226" cy="93020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Metodología</a:t>
            </a:r>
            <a:endParaRPr lang="es-CO" sz="36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5F04B1-FB23-54E8-191D-5936B0A5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48" y="2420904"/>
            <a:ext cx="9101304" cy="3705576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 curso inicia con una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introducción y explicación general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 la metodología, requerimientos y herramientas computacionales a emplear. Luego, cada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estudiante procede al desarrollo de las diferentes actividades prácticas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documentadas en cada sección a través de un caso de estudio general.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Estudiantes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que aplicaron bajo el esquema de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certificación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desarrollan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casos de estudio individuales para zonas hidrográficas específicas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83CEAFF-B38B-5608-D484-47D8C02E0C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768">
        <p:fade/>
      </p:transition>
    </mc:Choice>
    <mc:Fallback xmlns="">
      <p:transition spd="med" advTm="57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EE4DE7B-1842-ADE0-6A2D-59763085938D}"/>
              </a:ext>
            </a:extLst>
          </p:cNvPr>
          <p:cNvSpPr txBox="1">
            <a:spLocks/>
          </p:cNvSpPr>
          <p:nvPr/>
        </p:nvSpPr>
        <p:spPr>
          <a:xfrm>
            <a:off x="519887" y="1409416"/>
            <a:ext cx="11152226" cy="93020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Dirigido 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394" y="2410744"/>
            <a:ext cx="7507212" cy="3037840"/>
          </a:xfrm>
        </p:spPr>
        <p:txBody>
          <a:bodyPr anchor="t" anchorCtr="0">
            <a:noAutofit/>
          </a:bodyPr>
          <a:lstStyle/>
          <a:p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Estudiantes de pregrado y posgrado en ingeniería.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Ingenieros y especialistas.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Técnicos y tecnólogos en ingeniería civil y afines.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Funcionarios públicos y/o gestores territoriales con conocimientos en hidrología.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B85D913-6796-78B9-7576-720CE41925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57">
        <p:fade/>
      </p:transition>
    </mc:Choice>
    <mc:Fallback xmlns="">
      <p:transition spd="med" advTm="82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7" y="3637194"/>
            <a:ext cx="9858703" cy="1148255"/>
          </a:xfrm>
        </p:spPr>
        <p:txBody>
          <a:bodyPr anchor="t" anchorCtr="0">
            <a:normAutofit/>
          </a:bodyPr>
          <a:lstStyle/>
          <a:p>
            <a:pPr algn="ctr"/>
            <a:r>
              <a:rPr lang="es-ES" sz="28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1. Comprender la </a:t>
            </a:r>
            <a:r>
              <a:rPr lang="es-ES" sz="28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utilidad </a:t>
            </a:r>
            <a:r>
              <a:rPr lang="es-ES" sz="28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 los </a:t>
            </a:r>
            <a:r>
              <a:rPr lang="es-ES" sz="28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balances hidrológicos</a:t>
            </a:r>
            <a:r>
              <a:rPr lang="es-ES" sz="28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de largo plazo en los campos de </a:t>
            </a:r>
            <a:r>
              <a:rPr lang="es-ES" sz="28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ingeniería aplicada</a:t>
            </a:r>
            <a:endParaRPr lang="es-CO" sz="28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E4DE7B-1842-ADE0-6A2D-59763085938D}"/>
              </a:ext>
            </a:extLst>
          </p:cNvPr>
          <p:cNvSpPr txBox="1">
            <a:spLocks/>
          </p:cNvSpPr>
          <p:nvPr/>
        </p:nvSpPr>
        <p:spPr>
          <a:xfrm>
            <a:off x="519885" y="2249784"/>
            <a:ext cx="11152226" cy="93020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Objetivos generales 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800C3D5A-828E-4C12-8762-C1CB84509D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8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722">
        <p:fade/>
      </p:transition>
    </mc:Choice>
    <mc:Fallback xmlns="">
      <p:transition spd="med" advTm="57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map&#10;&#10;Description automatically generated">
            <a:extLst>
              <a:ext uri="{FF2B5EF4-FFF2-40B4-BE49-F238E27FC236}">
                <a16:creationId xmlns:a16="http://schemas.microsoft.com/office/drawing/2014/main" id="{29DB5410-96AB-2815-7F2D-00191F164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127040"/>
            <a:ext cx="10080000" cy="56700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1092880"/>
          </a:xfrm>
        </p:spPr>
        <p:txBody>
          <a:bodyPr anchor="t" anchorCtr="0">
            <a:norm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2.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Delimitar la zona de estudio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para descargar y procesar las redes de drenaje y los modelos digitales de elevación ASTER GDEM, SRTM y ALOS PALSAR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14618DA-A04A-BC53-7AEF-59D113CD80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5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581">
        <p:fade/>
      </p:transition>
    </mc:Choice>
    <mc:Fallback xmlns="">
      <p:transition spd="med" advTm="65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0"/>
            <a:ext cx="11160000" cy="1488419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3. Utilizando técnicas de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hidrología computacional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reajustar los modelos digitales de elevación incrustando la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red de drenaje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rellenar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sumideros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determinar las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direcciones de flujo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calcular las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acumulaciones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demarcar los drenajes y obtener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puntos característicos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C2D93524-DAE0-B1B7-543D-8FB594482B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6000" y="1908450"/>
            <a:ext cx="9000000" cy="484795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8CA0661-9644-1D72-74F6-1E1143153E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5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40">
        <p:fade/>
      </p:transition>
    </mc:Choice>
    <mc:Fallback xmlns="">
      <p:transition spd="med" advTm="74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084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4. A partir de la zona de estudio,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identificar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las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estaciones hidro-climatológicas terrestres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para analizar su densidad y cobertura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Graphical user interface, application, histogram&#10;&#10;Description automatically generated">
            <a:extLst>
              <a:ext uri="{FF2B5EF4-FFF2-40B4-BE49-F238E27FC236}">
                <a16:creationId xmlns:a16="http://schemas.microsoft.com/office/drawing/2014/main" id="{09BB9C9F-8EA0-E9EA-316D-6E255429E1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317870"/>
            <a:ext cx="10080000" cy="547917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DC9E7A7-C167-B4E6-E035-F2B4BB31F6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5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44">
        <p:fade/>
      </p:transition>
    </mc:Choice>
    <mc:Fallback xmlns="">
      <p:transition spd="med" advTm="80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084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5. A partir de la red de estaciones,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descargar y procesar series temporales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a través de técnicas de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ciencia de datos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2F35567-FCFA-84BE-D173-C57D32BAD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6" y="1685728"/>
            <a:ext cx="6102106" cy="3770192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3BBA156B-3A15-D7C9-7A8D-34798C2EA7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706880"/>
            <a:ext cx="6102105" cy="374904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AD7FA99-A679-0545-38A8-79E78C3CBB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7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13">
        <p:fade/>
      </p:transition>
    </mc:Choice>
    <mc:Fallback xmlns="">
      <p:transition spd="med" advTm="68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084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6.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Comparar series terrestres con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series obtenidas a través de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sensores remotos satelitales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0D17A6F-F3B2-B3E5-2AC0-3632DEE7FC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76373"/>
            <a:ext cx="12192000" cy="538002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79B8399-5E97-B9D5-5183-95548A00F9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740">
        <p:fade/>
      </p:transition>
    </mc:Choice>
    <mc:Fallback xmlns="">
      <p:transition spd="med" advTm="87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1856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7.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Segmentar las series compuestas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en series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fenómeno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 partir del indicador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ENSO-ONI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o El Niño-Oscilación del Sur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3E4A819-02A1-E052-0152-C9681B46A6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128668"/>
            <a:ext cx="10080000" cy="562773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095DEC4-E24B-BAB9-2FE7-3BDD2D6FB0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2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903">
        <p:fade/>
      </p:transition>
    </mc:Choice>
    <mc:Fallback xmlns="">
      <p:transition spd="med" advTm="89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1856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8. A partir de series validadas y de la marcación de años por fenómeno climatológico, realizar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agregaciones estadísticas a nivel multianual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1958F00-478B-EFF3-0A23-F8B1F78C6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0800" y="1171731"/>
            <a:ext cx="9510400" cy="5584669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7DDB934-3E67-BD5D-1E08-7887293E09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9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05">
        <p:fade/>
      </p:transition>
    </mc:Choice>
    <mc:Fallback xmlns="">
      <p:transition spd="med" advTm="92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Props1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DD01B8-816B-49B7-8C81-03AB51D87C54}">
  <ds:schemaRefs>
    <ds:schemaRef ds:uri="http://purl.org/dc/elements/1.1/"/>
    <ds:schemaRef ds:uri="bf3e1746-bde1-4d6e-9c3f-7182572f7502"/>
    <ds:schemaRef ds:uri="http://schemas.microsoft.com/office/2006/documentManagement/types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14224164-2045-4b51-92bb-313d0f626d8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262</TotalTime>
  <Words>436</Words>
  <Application>Microsoft Office PowerPoint</Application>
  <PresentationFormat>Widescreen</PresentationFormat>
  <Paragraphs>36</Paragraphs>
  <Slides>16</Slides>
  <Notes>16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Segoe UI</vt:lpstr>
      <vt:lpstr>Segoe UI Light</vt:lpstr>
      <vt:lpstr>Tema de R.TeachingResearchGuide</vt:lpstr>
      <vt:lpstr>Balance hidrológico de largo plazo para estimación de caudales medios usando SIG</vt:lpstr>
      <vt:lpstr>1. Comprender la utilidad de los balances hidrológicos de largo plazo en los campos de ingeniería aplicada</vt:lpstr>
      <vt:lpstr>2. Delimitar la zona de estudio para descargar y procesar las redes de drenaje y los modelos digitales de elevación ASTER GDEM, SRTM y ALOS PALSAR</vt:lpstr>
      <vt:lpstr>3. Utilizando técnicas de hidrología computacional, reajustar los modelos digitales de elevación incrustando la red de drenaje, rellenar sumideros, determinar las direcciones de flujo, calcular las acumulaciones, demarcar los drenajes y obtener puntos característicos</vt:lpstr>
      <vt:lpstr>4. A partir de la zona de estudio, identificar las estaciones hidro-climatológicas terrestres para analizar su densidad y cobertura</vt:lpstr>
      <vt:lpstr>5. A partir de la red de estaciones, descargar y procesar series temporales a través de técnicas de ciencia de datos </vt:lpstr>
      <vt:lpstr>6. Comparar series terrestres con series obtenidas a través de sensores remotos satelitales</vt:lpstr>
      <vt:lpstr>7. Segmentar las series compuestas en series por fenómeno a partir del indicador ENSO-ONI o El Niño-Oscilación del Sur</vt:lpstr>
      <vt:lpstr>8. A partir de series validadas y de la marcación de años por fenómeno climatológico, realizar agregaciones estadísticas a nivel multianual</vt:lpstr>
      <vt:lpstr>9. Analizar y crear mapas continuos por fenómeno climatológico de las variables climatológicas requeridas para el balance hidrológico</vt:lpstr>
      <vt:lpstr>10. Realizar balances hidrológicos de largo plazo distribuidos y para cuencas o zonas geográficas delimitadas</vt:lpstr>
      <vt:lpstr>11. A partir de los puntos característicos obtenidos sobre la red de drenaje, de sus áreas de aportación y de los mapas de caudal medio, obtener ecuaciones características compuestas y por fenómeno climatológico</vt:lpstr>
      <vt:lpstr>12. Estimar y evaluar mapas de iso-rendimientos medios</vt:lpstr>
      <vt:lpstr>13. Obtener habilidades en automatización de análisis de datos y de procesos geográficos utilizando el lenguaje de programación Python</vt:lpstr>
      <vt:lpstr>El curso inicia con una introducción y explicación general de la metodología, requerimientos y herramientas computacionales a emplear. Luego, cada estudiante procede al desarrollo de las diferentes actividades prácticas documentadas en cada sección a través de un caso de estudio general.  Estudiantes que aplicaron bajo el esquema de certificación, desarrollan casos de estudio individuales para zonas hidrográficas específicas.</vt:lpstr>
      <vt:lpstr>Estudiantes de pregrado y posgrado en ingeniería.  Ingenieros y especialistas.  Técnicos y tecnólogos en ingeniería civil y afines.  Funcionarios públicos y/o gestores territoriales con conocimientos en hidrología.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RODRIGUEZ ACEVEDO</dc:creator>
  <cp:lastModifiedBy>WILLIAM RICARDO AGUILAR PIÑA</cp:lastModifiedBy>
  <cp:revision>45</cp:revision>
  <dcterms:created xsi:type="dcterms:W3CDTF">2022-08-04T19:07:18Z</dcterms:created>
  <dcterms:modified xsi:type="dcterms:W3CDTF">2023-01-10T13:38:11Z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